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8"/>
  </p:notesMasterIdLst>
  <p:handoutMasterIdLst>
    <p:handoutMasterId r:id="rId59"/>
  </p:handoutMasterIdLst>
  <p:sldIdLst>
    <p:sldId id="256" r:id="rId2"/>
    <p:sldId id="319" r:id="rId3"/>
    <p:sldId id="333" r:id="rId4"/>
    <p:sldId id="330" r:id="rId5"/>
    <p:sldId id="335" r:id="rId6"/>
    <p:sldId id="336" r:id="rId7"/>
    <p:sldId id="337" r:id="rId8"/>
    <p:sldId id="338" r:id="rId9"/>
    <p:sldId id="343" r:id="rId10"/>
    <p:sldId id="344" r:id="rId11"/>
    <p:sldId id="339" r:id="rId12"/>
    <p:sldId id="340" r:id="rId13"/>
    <p:sldId id="341" r:id="rId14"/>
    <p:sldId id="345" r:id="rId15"/>
    <p:sldId id="342" r:id="rId16"/>
    <p:sldId id="375" r:id="rId17"/>
    <p:sldId id="346" r:id="rId18"/>
    <p:sldId id="347" r:id="rId19"/>
    <p:sldId id="348" r:id="rId20"/>
    <p:sldId id="349" r:id="rId21"/>
    <p:sldId id="376" r:id="rId22"/>
    <p:sldId id="350" r:id="rId23"/>
    <p:sldId id="354" r:id="rId24"/>
    <p:sldId id="355" r:id="rId25"/>
    <p:sldId id="351" r:id="rId26"/>
    <p:sldId id="356" r:id="rId27"/>
    <p:sldId id="353" r:id="rId28"/>
    <p:sldId id="377" r:id="rId29"/>
    <p:sldId id="357" r:id="rId30"/>
    <p:sldId id="358" r:id="rId31"/>
    <p:sldId id="364" r:id="rId32"/>
    <p:sldId id="365" r:id="rId33"/>
    <p:sldId id="363" r:id="rId34"/>
    <p:sldId id="378" r:id="rId35"/>
    <p:sldId id="366" r:id="rId36"/>
    <p:sldId id="367" r:id="rId37"/>
    <p:sldId id="374" r:id="rId38"/>
    <p:sldId id="368" r:id="rId39"/>
    <p:sldId id="369" r:id="rId40"/>
    <p:sldId id="379" r:id="rId41"/>
    <p:sldId id="371" r:id="rId42"/>
    <p:sldId id="370" r:id="rId43"/>
    <p:sldId id="380" r:id="rId44"/>
    <p:sldId id="373" r:id="rId45"/>
    <p:sldId id="381" r:id="rId46"/>
    <p:sldId id="372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19"/>
            <p14:sldId id="333"/>
            <p14:sldId id="330"/>
            <p14:sldId id="335"/>
            <p14:sldId id="336"/>
            <p14:sldId id="337"/>
            <p14:sldId id="338"/>
            <p14:sldId id="343"/>
            <p14:sldId id="344"/>
            <p14:sldId id="339"/>
            <p14:sldId id="340"/>
            <p14:sldId id="341"/>
            <p14:sldId id="345"/>
            <p14:sldId id="342"/>
            <p14:sldId id="375"/>
            <p14:sldId id="346"/>
            <p14:sldId id="347"/>
            <p14:sldId id="348"/>
            <p14:sldId id="349"/>
            <p14:sldId id="376"/>
            <p14:sldId id="350"/>
            <p14:sldId id="354"/>
            <p14:sldId id="355"/>
            <p14:sldId id="351"/>
            <p14:sldId id="356"/>
            <p14:sldId id="353"/>
            <p14:sldId id="377"/>
            <p14:sldId id="357"/>
            <p14:sldId id="358"/>
            <p14:sldId id="364"/>
            <p14:sldId id="365"/>
            <p14:sldId id="363"/>
            <p14:sldId id="378"/>
            <p14:sldId id="366"/>
            <p14:sldId id="367"/>
            <p14:sldId id="374"/>
            <p14:sldId id="368"/>
            <p14:sldId id="369"/>
            <p14:sldId id="379"/>
            <p14:sldId id="371"/>
            <p14:sldId id="370"/>
            <p14:sldId id="380"/>
            <p14:sldId id="373"/>
            <p14:sldId id="381"/>
            <p14:sldId id="372"/>
            <p14:sldId id="382"/>
          </p14:sldIdLst>
        </p14:section>
        <p14:section name="Untitled Section" id="{D0518B12-7534-4A65-846C-D0EECE4156BE}">
          <p14:sldIdLst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Elemente des Corporate Design" id="{9B15DDF1-0A1C-4450-A2F2-FA4F67CF33BE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125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1" d="100"/>
          <a:sy n="161" d="100"/>
        </p:scale>
        <p:origin x="4164" y="-10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07.01.2026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07.01.2026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341967"/>
            <a:ext cx="10580688" cy="4540277"/>
          </a:xfrm>
        </p:spPr>
        <p:txBody>
          <a:bodyPr/>
          <a:lstStyle>
            <a:lvl1pPr>
              <a:spcBef>
                <a:spcPts val="1200"/>
              </a:spcBef>
              <a:defRPr sz="2400" b="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1B65DF-A76A-6B22-FC71-8C4199A24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1" y="374941"/>
            <a:ext cx="10580688" cy="52676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dirty="0" err="1"/>
              <a:t>Slideüberschrift</a:t>
            </a:r>
            <a:endParaRPr lang="en-DE" dirty="0"/>
          </a:p>
        </p:txBody>
      </p:sp>
      <p:sp>
        <p:nvSpPr>
          <p:cNvPr id="7" name="Titel 3"/>
          <p:cNvSpPr>
            <a:spLocks noGrp="1"/>
          </p:cNvSpPr>
          <p:nvPr>
            <p:ph type="title" hasCustomPrompt="1"/>
          </p:nvPr>
        </p:nvSpPr>
        <p:spPr>
          <a:xfrm>
            <a:off x="8051471" y="6252784"/>
            <a:ext cx="3403928" cy="402070"/>
          </a:xfrm>
        </p:spPr>
        <p:txBody>
          <a:bodyPr/>
          <a:lstStyle>
            <a:lvl1pPr algn="r">
              <a:defRPr sz="2200" b="0" i="1"/>
            </a:lvl1pPr>
          </a:lstStyle>
          <a:p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2394822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Derivation and </a:t>
            </a:r>
            <a:r>
              <a:rPr lang="de-DE" sz="800" dirty="0" err="1">
                <a:solidFill>
                  <a:schemeClr val="tx2"/>
                </a:solidFill>
              </a:rPr>
              <a:t>study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a non-</a:t>
            </a:r>
            <a:r>
              <a:rPr lang="de-DE" sz="800" dirty="0" err="1">
                <a:solidFill>
                  <a:schemeClr val="tx2"/>
                </a:solidFill>
              </a:rPr>
              <a:t>confluent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model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for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deformable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cells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sz="800" baseline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Scientific Computing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12.01.2026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23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991362" cy="246221"/>
          </a:xfrm>
        </p:spPr>
        <p:txBody>
          <a:bodyPr/>
          <a:lstStyle/>
          <a:p>
            <a:r>
              <a:rPr lang="de-DE" dirty="0"/>
              <a:t>Tim Vogel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9690153" cy="984885"/>
          </a:xfrm>
        </p:spPr>
        <p:txBody>
          <a:bodyPr/>
          <a:lstStyle/>
          <a:p>
            <a:r>
              <a:rPr lang="de-DE" dirty="0"/>
              <a:t>Derivation and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non-</a:t>
            </a:r>
            <a:r>
              <a:rPr lang="de-DE" dirty="0" err="1"/>
              <a:t>confluent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deformable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3052118" cy="246221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382849" cy="246221"/>
          </a:xfrm>
        </p:spPr>
        <p:txBody>
          <a:bodyPr/>
          <a:lstStyle/>
          <a:p>
            <a:r>
              <a:rPr lang="en-US" dirty="0"/>
              <a:t>Master’s thesis defense, 12.01.2026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Act to conserve cell shape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current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desired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General energy: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lvl="1" algn="ctr"/>
                <a:endParaRPr lang="en-GB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  <a:blipFill>
                <a:blip r:embed="rId2"/>
                <a:stretch>
                  <a:fillRect l="-1613" t="-5455" b="-24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235FF-CDE9-2E6B-E767-AF27FFAAF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7BCC8B-8833-E7EE-96F5-A628BA7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/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DE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/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19FA630-7C14-9640-B41B-96E87037CC50}"/>
              </a:ext>
            </a:extLst>
          </p:cNvPr>
          <p:cNvSpPr txBox="1"/>
          <p:nvPr/>
        </p:nvSpPr>
        <p:spPr>
          <a:xfrm>
            <a:off x="8157491" y="1445510"/>
            <a:ext cx="354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Cambria Math" panose="02040503050406030204" pitchFamily="18" charset="0"/>
              </a:rPr>
              <a:t>Power of the discrepancy between current and desired state </a:t>
            </a:r>
            <a:endParaRPr lang="en-DE" sz="24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EE1B0B8-00FE-C200-9676-81FD54E3BCDD}"/>
              </a:ext>
            </a:extLst>
          </p:cNvPr>
          <p:cNvCxnSpPr>
            <a:stCxn id="9" idx="1"/>
          </p:cNvCxnSpPr>
          <p:nvPr/>
        </p:nvCxnSpPr>
        <p:spPr>
          <a:xfrm flipH="1">
            <a:off x="7462544" y="2045675"/>
            <a:ext cx="694947" cy="78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/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won’t scale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scales force linearly</a:t>
                </a:r>
                <a:endParaRPr lang="en-DE" sz="24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blipFill>
                <a:blip r:embed="rId5"/>
                <a:stretch>
                  <a:fillRect l="-2181" t="-2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1AD644-B84F-AC21-B8FC-F760EB30E0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3801" y="4867757"/>
            <a:ext cx="1167315" cy="22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42F76F4-FDA1-DBB7-B853-F9114569B422}"/>
              </a:ext>
            </a:extLst>
          </p:cNvPr>
          <p:cNvSpPr txBox="1"/>
          <p:nvPr/>
        </p:nvSpPr>
        <p:spPr>
          <a:xfrm>
            <a:off x="833145" y="3164382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General force: </a:t>
            </a:r>
          </a:p>
        </p:txBody>
      </p:sp>
    </p:spTree>
    <p:extLst>
      <p:ext uri="{BB962C8B-B14F-4D97-AF65-F5344CB8AC3E}">
        <p14:creationId xmlns:p14="http://schemas.microsoft.com/office/powerpoint/2010/main" val="31793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cell area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cell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cell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F12CF5-29DB-6CB3-B025-3A27E94A1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12C518-EC17-8A82-E280-4DF5DB6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51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10994A3-7237-85EB-1E22-B6E2DCAF9F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8" y="1420019"/>
            <a:ext cx="4551680" cy="401796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54457-F916-F646-2A39-6791EAEED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Shoelace formula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33B5AF-5A40-ED80-341C-59EB0747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/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Used for computing area of a simple polygon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𝑡𝑟𝑎𝑝𝑒𝑧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blipFill>
                <a:blip r:embed="rId3"/>
                <a:stretch>
                  <a:fillRect l="-1499" r="-2034" b="-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/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nary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chemeClr val="accent1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/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rgbClr val="002060"/>
                  </a:solidFill>
                </a:endParaRPr>
              </a:p>
              <a:p>
                <a:endParaRPr lang="en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16AB4CAA-7D98-F6CE-BBC2-86D497D505F1}"/>
              </a:ext>
            </a:extLst>
          </p:cNvPr>
          <p:cNvSpPr/>
          <p:nvPr/>
        </p:nvSpPr>
        <p:spPr>
          <a:xfrm>
            <a:off x="736601" y="4135967"/>
            <a:ext cx="5507461" cy="187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</p:spPr>
            <p:txBody>
              <a:bodyPr/>
              <a:lstStyle/>
              <a:p>
                <a:r>
                  <a:rPr lang="en-GB" sz="3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	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)</a:t>
                </a:r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8D0287-D209-703F-7510-0C3C8FA40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8F220F-C0A1-A576-DE77-F3302EF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547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FA0B9-8F19-61AD-BEE2-B3CEAF86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3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DDADD-077C-93E2-1148-662FAD765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3F60B5-F86B-0B25-4C33-4FBEEAC3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9BDB5E-B7FC-7BD5-CE98-2C512CF15B18}"/>
              </a:ext>
            </a:extLst>
          </p:cNvPr>
          <p:cNvSpPr/>
          <p:nvPr/>
        </p:nvSpPr>
        <p:spPr>
          <a:xfrm>
            <a:off x="1885155" y="3232150"/>
            <a:ext cx="83227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71BA-314E-936E-07C5-B2944C92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5EF45C-8EAD-E899-1210-C6CB990A35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18636"/>
          <a:stretch>
            <a:fillRect/>
          </a:stretch>
        </p:blipFill>
        <p:spPr>
          <a:xfrm>
            <a:off x="5219148" y="901701"/>
            <a:ext cx="5314122" cy="535108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DC70A3-C132-0F7B-B473-FBF99241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BD0F10-05EB-FC11-42B9-B0D74ED7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/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7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35FF-691B-94AB-6CE1-99B76430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66C4E-D40E-8929-E174-D7488FC81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AF5F89-33F2-9FAC-2794-3E61451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55215-A051-C339-F52A-BD30F47BE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2"/>
            <a:ext cx="2313521" cy="245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5BEDA-D3A1-FE70-9FD4-1AC97C6AA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313522" cy="245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E0BE95-C382-8273-30E7-86FB6FD4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3577243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838E0-D524-F727-1CFF-D3AC74BC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3577242"/>
            <a:ext cx="2313522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F0E52-25F6-3CD4-B5AC-232616177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65" y="1382385"/>
            <a:ext cx="6346853" cy="42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F81EE-9012-2076-FBFA-916098C8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length of all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04E422-B178-C542-5D7A-BDDDC36A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8C5D2-7873-4CA1-CB86-E53AF3C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27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D7AF-A15C-017F-3503-3AF2D813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000" dirty="0"/>
                  <a:t> </a:t>
                </a:r>
              </a:p>
              <a:p>
                <a:r>
                  <a:rPr lang="en-GB" sz="3000" b="0" dirty="0"/>
                  <a:t>     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000" dirty="0"/>
              </a:p>
              <a:p>
                <a:r>
                  <a:rPr lang="en-GB" sz="3000" b="0" dirty="0"/>
                  <a:t>                  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ADFD6-92B1-2DF3-DA18-CE15BE120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35A8E-7ADA-A7B7-AB21-E3BCF643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085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0984-9640-BBF1-42A4-6BF7EB05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390FD4-CF8F-8AB7-5AD6-C1059695B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DC26E5-3A3B-1158-CB2A-C074D5B0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6BA06E-3E99-F40D-1B9C-BB5605359EB5}"/>
              </a:ext>
            </a:extLst>
          </p:cNvPr>
          <p:cNvSpPr/>
          <p:nvPr/>
        </p:nvSpPr>
        <p:spPr>
          <a:xfrm>
            <a:off x="774700" y="3109459"/>
            <a:ext cx="102658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96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CC9E6-4101-4A3A-9C33-0EB8C95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514552" cy="492443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3AE013-9050-4530-ABB3-328FCB148EC7}"/>
              </a:ext>
            </a:extLst>
          </p:cNvPr>
          <p:cNvSpPr txBox="1"/>
          <p:nvPr/>
        </p:nvSpPr>
        <p:spPr>
          <a:xfrm>
            <a:off x="5443064" y="650047"/>
            <a:ext cx="6383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DF model and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DF cell representation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preserving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Interaction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Resulting dynamics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Validation of hard DF model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Comparison of Monte Carlo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Analysis of DF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Diffusion behaviour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deformation analysis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Hard mean field PDE</a:t>
            </a:r>
          </a:p>
        </p:txBody>
      </p:sp>
    </p:spTree>
    <p:extLst>
      <p:ext uri="{BB962C8B-B14F-4D97-AF65-F5344CB8AC3E}">
        <p14:creationId xmlns:p14="http://schemas.microsoft.com/office/powerpoint/2010/main" val="29047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BF13-D422-7DE3-3C4B-117DC6C4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3EA76-7B29-0886-B0CA-BF5EB2DA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0561BC-C0F9-AD54-AE3F-0B24216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/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983556F-638B-3E29-55C4-452D90692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9752"/>
          <a:stretch>
            <a:fillRect/>
          </a:stretch>
        </p:blipFill>
        <p:spPr>
          <a:xfrm>
            <a:off x="5991488" y="1196119"/>
            <a:ext cx="4572000" cy="5056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82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AA2C-506E-7DCD-7927-1521333C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AD186-242C-3CE2-2F58-1C8CFD4A8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74D3E1-9E34-3895-8689-C528CDD1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2FBC-4C9A-B79D-17BD-D3B58E2AD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1"/>
            <a:ext cx="2285603" cy="245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DF5D1-83D1-364B-DF3F-30D45D193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285603" cy="2458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27E6C-9987-06B2-F7E3-9A2A3511A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9" y="3577243"/>
            <a:ext cx="2285603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98DC6-F415-0A4E-4C5C-B9FB1C007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3" y="3577243"/>
            <a:ext cx="2285603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36958-D805-70E4-63BA-B8F65A19E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4" y="1520922"/>
            <a:ext cx="6098097" cy="40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8370F-A028-BCD8-D654-913C48B4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interior angles at all vertices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i="1">
                        <a:latin typeface="Cambria Math" panose="02040503050406030204" pitchFamily="18" charset="0"/>
                      </a:rPr>
                      <m:t>∈(0, 2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∈(0, 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E9190-9FC5-887E-3647-B3E4A06A0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8B511-06C7-D003-E235-20F90C28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838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, arctan2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0}→(−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is defined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  <a:blipFill>
                <a:blip r:embed="rId2"/>
                <a:stretch>
                  <a:fillRect l="-1613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828FA4-B5FB-E910-C2C0-66EF49D72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3EA96F-755D-E22B-B2AD-53B8B8A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14EB1222-BF7F-A400-81B5-6EC4AF64F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2020909"/>
            <a:ext cx="5650299" cy="265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/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It returns the angle between the given vector and the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-axis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blipFill>
                <a:blip r:embed="rId4"/>
                <a:stretch>
                  <a:fillRect l="-790" t="-10526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ECFE2A0-8F0F-2D0D-38E5-912FEA3EE5B3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64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D83E-5F83-5FEE-2604-DDD1CE8D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981868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arctan2(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/>
                  <a:t>) returns 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/>
                  <a:t> and the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0, 2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/>
                  <a:t> influences the interior angles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</m:sub>
                    </m:sSub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9818689" cy="4540277"/>
              </a:xfrm>
              <a:blipFill>
                <a:blip r:embed="rId2"/>
                <a:stretch>
                  <a:fillRect l="-1738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C4C421-D6D0-C34E-B030-A4817AECF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6A89D-B642-9E7B-9CFA-3CDE7A0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EB445F-3D94-A598-7690-AE721D501C52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918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D6858-6B81-F37C-30F0-996AFF5D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0A9BE-70F3-A2E7-1C72-E35B4685C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E957EE-416C-7A6C-5BAA-92898403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5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FF3B-198E-F619-B44B-92896DF5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GB" sz="2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D6609-DF6E-19AD-FEA5-7ACD2B679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917965-A21E-A1AC-E436-113691E1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/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DE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C04B5F8-9D7D-D245-14B5-691C58BED8A0}"/>
              </a:ext>
            </a:extLst>
          </p:cNvPr>
          <p:cNvSpPr/>
          <p:nvPr/>
        </p:nvSpPr>
        <p:spPr>
          <a:xfrm>
            <a:off x="7391400" y="4673600"/>
            <a:ext cx="3987800" cy="9448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66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C014-48B9-18D3-9F72-0BBEFF2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E8DD3-920E-79C3-2B79-9A934F6B7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7568A-65DD-2EBE-032B-07174ED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/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B4D0244-6A6A-4459-5BE8-08409435C4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20206"/>
          <a:stretch>
            <a:fillRect/>
          </a:stretch>
        </p:blipFill>
        <p:spPr>
          <a:xfrm>
            <a:off x="6066366" y="1145646"/>
            <a:ext cx="4313767" cy="4828290"/>
          </a:xfrm>
        </p:spPr>
      </p:pic>
    </p:spTree>
    <p:extLst>
      <p:ext uri="{BB962C8B-B14F-4D97-AF65-F5344CB8AC3E}">
        <p14:creationId xmlns:p14="http://schemas.microsoft.com/office/powerpoint/2010/main" val="354837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7850-9B14-6873-89DA-92AA06E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CE445C-C152-F4ED-EB20-0111BFF6F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5C03D0-17ED-4118-9C5A-ED4DC881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CDDD2-F2DB-E85B-2295-3069D21F8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2"/>
            <a:ext cx="2285603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4346D-6F36-8D41-B881-98F7A6E08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2" y="1118851"/>
            <a:ext cx="2285603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ECF52-1741-00F5-457B-34E2536FE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3577243"/>
            <a:ext cx="2285603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43333-9DA7-F8C8-A045-CD246ED922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1" y="3577242"/>
            <a:ext cx="2285603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8CBB-7F87-8AA2-AA40-162B6A9CB9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5" y="1555681"/>
            <a:ext cx="6064684" cy="40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5383-7873-CA08-ACCF-76A8A8F7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96E05-58AA-97A3-5C86-6128B57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Interaction energies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8293F5-FB76-13CD-C142-E2C59E8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b="0" dirty="0"/>
                  <a:t>Cells interact to dissolve cell overlaps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Two approaches: transport cells, deform cells</a:t>
                </a:r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force of energy E that acts on vertex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/>
                  <a:t> of cell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3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46BF-A6E8-B139-9D26-4B018C02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0F7D4-EAC5-C547-E793-93D7AD3D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21" y="540056"/>
            <a:ext cx="4398448" cy="492443"/>
          </a:xfrm>
        </p:spPr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D4C831-CAA3-9476-06E2-B477D1A77190}"/>
              </a:ext>
            </a:extLst>
          </p:cNvPr>
          <p:cNvSpPr txBox="1"/>
          <p:nvPr/>
        </p:nvSpPr>
        <p:spPr>
          <a:xfrm>
            <a:off x="965200" y="1587500"/>
            <a:ext cx="102489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DF model: figure of </a:t>
            </a:r>
            <a:r>
              <a:rPr lang="en-GB" dirty="0" err="1">
                <a:solidFill>
                  <a:schemeClr val="bg1"/>
                </a:solidFill>
              </a:rPr>
              <a:t>df</a:t>
            </a:r>
            <a:r>
              <a:rPr lang="en-GB" dirty="0">
                <a:solidFill>
                  <a:schemeClr val="bg1"/>
                </a:solidFill>
              </a:rPr>
              <a:t> cell: </a:t>
            </a:r>
          </a:p>
          <a:p>
            <a:pPr marL="697230" lvl="1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show positively </a:t>
            </a:r>
            <a:r>
              <a:rPr lang="en-GB" dirty="0" err="1">
                <a:solidFill>
                  <a:schemeClr val="bg1"/>
                </a:solidFill>
              </a:rPr>
              <a:t>orientad</a:t>
            </a:r>
            <a:r>
              <a:rPr lang="en-GB" dirty="0">
                <a:solidFill>
                  <a:schemeClr val="bg1"/>
                </a:solidFill>
              </a:rPr>
              <a:t>, simple polygon</a:t>
            </a:r>
          </a:p>
          <a:p>
            <a:pPr marL="697230" lvl="1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Give a pic at start of a sim and whole sim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0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5F1E-57E3-83E0-2739-7B489A60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Only works for disc-like cells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We use the cell centre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200" dirty="0"/>
                  <a:t> and assume a cell radius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GB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Goal: whenever two cell centres are closer than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, transport them away from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Imitates reflections of hard sphere models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36319-EC78-3DA1-8F20-F21F625B3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875EA5-B1F1-02D0-7F57-C972F409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5059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4B59-D357-B4F2-20BF-6600781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8292B-98FC-6508-AB16-E3762F8DE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B770BB-7A03-65A5-D821-F9F73A1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/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𝟐𝐫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blipFill>
                <a:blip r:embed="rId3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/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</m:sSup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4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750D-4E41-02D8-B37E-6D931A18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𝟐𝐫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837A-5331-7402-6B54-5FE239DA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8B6BF7-799D-1097-AC16-62813F81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053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22DE-6D00-A07B-274F-1CC7F319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066D1-0BEB-E566-C67F-0341C13D9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BCB4844-E58C-ED06-4AC6-BB2AE85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ED0A97E-9846-B8B7-D139-DAADE2011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r="17778"/>
          <a:stretch>
            <a:fillRect/>
          </a:stretch>
        </p:blipFill>
        <p:spPr>
          <a:xfrm>
            <a:off x="5598160" y="1044809"/>
            <a:ext cx="4820920" cy="5147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97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243E-1D22-F2EA-7DEC-DABC2261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483AA9-16DE-665E-64C1-7067E9D6B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C6CBB-384F-BCCC-20F1-0402BFF9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F5C9-6F42-8122-1AF0-BB3111DB3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1"/>
            <a:ext cx="2313522" cy="245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3C40B-C1F0-64D6-FEBE-51E9D6576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9" y="1118852"/>
            <a:ext cx="2313522" cy="2458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EFA2A-14D9-1B42-9AD7-88A1281DB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41"/>
            <a:ext cx="2313522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79E2B-D9FE-2F62-792D-A2AAD2FD4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3577243"/>
            <a:ext cx="2313522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6952F5-41A3-D3FA-8CE3-3626F99161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51" y="1613377"/>
            <a:ext cx="5891585" cy="3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5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FACA-883A-A297-2304-BE824F7B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A9F7C9-DB75-F8CB-CB36-D53252C34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57283"/>
            <a:ext cx="10580688" cy="45402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Works for all cell 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Whenever two cells overlap, all overlap involved vertices move to shrink the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Identification of these overlaps and involved vertices uses a complex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Imitates cells squeezing when applying pressure</a:t>
            </a:r>
          </a:p>
          <a:p>
            <a:endParaRPr lang="en-GB" sz="32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DD9CB-B333-6C85-167E-A539A2484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AF78B-0CA8-DAEE-FE48-157E8C3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719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E80-51E7-FE3C-9441-30483CD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/>
                  <a:t>set of all overlaps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</a:t>
                </a: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E28C0-502E-A35C-040B-02E85F749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00D417-2C5D-6355-63B5-3330FD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/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/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solidFill>
                      <a:schemeClr val="accent1"/>
                    </a:solidFill>
                  </a:rPr>
                  <a:t>Power of discrepancy: </a:t>
                </a:r>
                <a14:m>
                  <m:oMath xmlns:m="http://schemas.openxmlformats.org/officeDocument/2006/math"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blipFill>
                <a:blip r:embed="rId4"/>
                <a:stretch>
                  <a:fillRect l="-1394" t="-94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38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EB0D-1E40-DE08-4FD8-529281C8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4171AA-E02C-54E2-A880-BF947CE724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0B117D-867C-9FD8-3147-68235F23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092D33-88B0-A24E-CFE3-10BF1232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7684" y="1345974"/>
            <a:ext cx="6833387" cy="4555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/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600" smtClean="0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00">
                            <a:solidFill>
                              <a:schemeClr val="accent1"/>
                            </a:solidFill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de-DE" sz="2600">
                        <a:solidFill>
                          <a:schemeClr val="accent1"/>
                        </a:solidFill>
                      </a:rPr>
                      <m:t> </m:t>
                    </m:r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>
                        <a:solidFill>
                          <a:schemeClr val="accent1"/>
                        </a:solidFill>
                      </a:rPr>
                      <m:t>𝐷</m:t>
                    </m:r>
                    <m:r>
                      <a:rPr lang="de-DE" sz="2600">
                        <a:solidFill>
                          <a:schemeClr val="accent1"/>
                        </a:solidFill>
                      </a:rPr>
                      <m:t>=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1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1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</a:rPr>
                          <m:t>,</m:t>
                        </m:r>
                        <m:sSub>
                          <m:sSubPr>
                            <m:ctrlP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1</m:t>
                            </m:r>
                          </m:sub>
                        </m:sSub>
                        <m:r>
                          <a:rPr lang="de-DE" sz="2600">
                            <a:solidFill>
                              <a:schemeClr val="accent1"/>
                            </a:solidFill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3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4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</a:rPr>
                          <m:t>,</m:t>
                        </m:r>
                        <m:sSub>
                          <m:sSubPr>
                            <m:ctrlP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𝑎𝑑𝑗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73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93FA-621D-0C49-04DD-CBD89FF2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                        =−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</m:sSub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GB" sz="3200" b="0" dirty="0"/>
              </a:p>
              <a:p>
                <a:pPr algn="ctr"/>
                <a:endParaRPr lang="en-GB" sz="3200" b="0" dirty="0"/>
              </a:p>
              <a:p>
                <a:pPr algn="ctr"/>
                <a:r>
                  <a:rPr lang="en-GB" sz="3200" b="0" dirty="0"/>
                  <a:t>   </a:t>
                </a: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DFE78-77E4-5496-4EEC-47800059A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FD15D8-690F-074B-B673-6C32FC51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/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GB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GB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DE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76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75A0-610F-2EFF-3901-89514009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1F75A-4C48-D270-896E-2A070DFA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6CFEF5-3F60-C021-500D-5DF2B9AE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DCE719-34F5-E136-5793-C196E42745E4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9641BE-0FFF-7F64-59D9-6F889DECD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8991"/>
          <a:stretch>
            <a:fillRect/>
          </a:stretch>
        </p:blipFill>
        <p:spPr>
          <a:xfrm>
            <a:off x="5763490" y="992153"/>
            <a:ext cx="4821383" cy="5260631"/>
          </a:xfrm>
        </p:spPr>
      </p:pic>
    </p:spTree>
    <p:extLst>
      <p:ext uri="{BB962C8B-B14F-4D97-AF65-F5344CB8AC3E}">
        <p14:creationId xmlns:p14="http://schemas.microsoft.com/office/powerpoint/2010/main" val="146318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F1015-8A0F-082C-D181-73DD4D56F47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74816"/>
                <a:ext cx="4784409" cy="3776692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A DF cell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baseline="-25000" dirty="0"/>
                  <a:t>1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400" b="0" i="1" baseline="-25000" dirty="0">
                    <a:latin typeface="Cambria Math" panose="02040503050406030204" pitchFamily="18" charset="0"/>
                  </a:rPr>
                  <a:t>Nv</a:t>
                </a:r>
                <a:r>
                  <a:rPr lang="en-GB" sz="2400" b="0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/>
                  <a:t>is given by an ordered sequenc</a:t>
                </a:r>
                <a:r>
                  <a:rPr lang="en-GB" sz="2400" dirty="0"/>
                  <a:t>e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𝑁𝑣</m:t>
                    </m:r>
                  </m:oMath>
                </a14:m>
                <a:r>
                  <a:rPr lang="en-GB" sz="2400" dirty="0"/>
                  <a:t> two-dimensional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GB" sz="2400" dirty="0"/>
                  <a:t>such that the resulting polygon is simple and positively orientated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F1015-8A0F-082C-D181-73DD4D56F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74816"/>
                <a:ext cx="4784409" cy="3776692"/>
              </a:xfrm>
              <a:blipFill>
                <a:blip r:embed="rId2"/>
                <a:stretch>
                  <a:fillRect l="-3567" t="-3548" r="-49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CB4283-7F7D-8776-3062-F1779065C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Discrete form (DF)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4BC42-3363-9677-2F37-E3C54969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C898F724-4FE0-0B4A-0CCF-DB37F1DD9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4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8C31-8373-3EAE-A3D7-7AD1A08E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1A7A0B-078B-4602-F775-68AB80139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7AC7A4-2355-9516-93B6-AB8CB73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6C360-DB9F-6D95-E0FB-1285A67C2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1118847"/>
            <a:ext cx="2313522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693B2-2C75-06FC-0094-6A4C30239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77" y="1118852"/>
            <a:ext cx="2313522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1C467-50EF-3759-2F50-52961B02C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5" y="3577236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AD210-3097-3DE5-1EAD-F5165A5F2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31"/>
            <a:ext cx="2313522" cy="245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170165-549C-AEEB-F31D-8FB97441F5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7" y="1501543"/>
            <a:ext cx="622706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1411-FE87-C8CA-30A0-EDA1806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00745-D341-EFBB-92A7-E867DE9D4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DF SDE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783555-761C-D4DF-8B97-E6DEF6D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/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We remember the DF SDE: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Transition parameter: hardness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scales which interaction force is dominant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Deterministic part: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sub>
                      </m:sSub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blipFill>
                <a:blip r:embed="rId2"/>
                <a:stretch>
                  <a:fillRect l="-1046" t="-17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/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hard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lang="en-DE" sz="26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92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CC80-ECB0-175D-4F75-5220A92E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D74D-B08F-E944-9DC4-9E5515A67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640FE8-859D-B39F-EDE1-FFF367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/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No cell deformation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blipFill>
                <a:blip r:embed="rId2"/>
                <a:stretch>
                  <a:fillRect l="-2663" b="-6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610B5C9-BDE7-B8F8-5014-49C2F568E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432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7964-2293-3F32-3E2A-0E4A2E5D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13372-2EB1-2D58-9C67-D40D0A605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BB76B0-AE2A-919D-099E-F3918A7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EFEB244-B5EC-FA9A-5E08-9F5093C7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A99B4-030C-65B9-24F4-DAB77591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9" y="1610832"/>
            <a:ext cx="5454503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562-074C-8B83-D4CC-BF7A47F7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551D8-04A2-67D5-A3E8-8E0389761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0F1FB2-BC60-0790-4683-0B4F6276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/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Small change of shape gets recovered in four time steps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blipFill>
                <a:blip r:embed="rId2"/>
                <a:stretch>
                  <a:fillRect l="-2517" r="-979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029C083-9395-794B-AE58-81942DDD04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096000" y="1049258"/>
            <a:ext cx="4726380" cy="5203526"/>
          </a:xfrm>
        </p:spPr>
      </p:pic>
    </p:spTree>
    <p:extLst>
      <p:ext uri="{BB962C8B-B14F-4D97-AF65-F5344CB8AC3E}">
        <p14:creationId xmlns:p14="http://schemas.microsoft.com/office/powerpoint/2010/main" val="3477108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C5B-B02C-DAD8-7497-ADEB7E70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2C75A1-2144-7DF3-6685-63471934C2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EC135-45E1-9A8E-8D96-91AAA3F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0E522DC-3E1A-2A13-A510-F0B56563A2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165055" y="1049258"/>
            <a:ext cx="4726380" cy="52035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DD04-2A24-65A6-CBFD-2D81BC567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9266-8BA7-D3BD-048C-08429248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9FD02-A1DB-88A4-1AEA-52A82CDDDD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5F926F-B24A-E6CD-6B16-5A10D54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/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Interplay overlap degeneration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</a:rPr>
                  <a:t> shape recovery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blipFill>
                <a:blip r:embed="rId2"/>
                <a:stretch>
                  <a:fillRect l="-2675" b="-3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6BCF6C5-442C-BF57-3AC7-C3EA02A9C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5498275" y="955951"/>
            <a:ext cx="4694989" cy="5242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99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235-4703-A364-F9B7-78367CE3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E1932C-9392-6267-EB15-D64666ADD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E668E-2B97-CEBD-DDFC-3221070D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54A38B4-7A5D-D32B-9EB3-E74E0CD03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6620256" y="1010202"/>
            <a:ext cx="4694989" cy="524258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BD8C-17FC-DC25-FC31-E7533C7D0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1395984"/>
            <a:ext cx="6099048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0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C279-5A1E-F794-C917-8174FF27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E32AED-D494-6948-26BD-F99E4C2C2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615BDC-3BEB-514D-363B-D3E7191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078A9-7473-1220-1B19-8CB1ACA09958}"/>
              </a:ext>
            </a:extLst>
          </p:cNvPr>
          <p:cNvSpPr txBox="1"/>
          <p:nvPr/>
        </p:nvSpPr>
        <p:spPr>
          <a:xfrm>
            <a:off x="461176" y="1470991"/>
            <a:ext cx="4738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1"/>
                </a:solidFill>
              </a:rPr>
              <a:t>Monte Carlo </a:t>
            </a:r>
            <a:r>
              <a:rPr lang="de-DE" sz="1800" dirty="0" err="1">
                <a:solidFill>
                  <a:schemeClr val="accent1"/>
                </a:solidFill>
              </a:rPr>
              <a:t>simulation</a:t>
            </a:r>
            <a:r>
              <a:rPr lang="de-DE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r>
              <a:rPr lang="de-DE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1"/>
                </a:solidFill>
              </a:rPr>
              <a:t>First marginal? (-&gt; Joint </a:t>
            </a:r>
            <a:r>
              <a:rPr lang="de-DE" sz="1800" dirty="0" err="1">
                <a:solidFill>
                  <a:schemeClr val="accent1"/>
                </a:solidFill>
              </a:rPr>
              <a:t>probability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function</a:t>
            </a:r>
            <a:r>
              <a:rPr lang="de-DE" sz="1800" dirty="0">
                <a:solidFill>
                  <a:schemeClr val="accent1"/>
                </a:solidFill>
              </a:rPr>
              <a:t>?)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7D397-6648-AC27-BD52-E58885E75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39" y="1240402"/>
            <a:ext cx="5505260" cy="45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4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B00D-52BE-139D-937D-64049085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FC8AA-C596-84BE-986D-EAA785E41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Heatmaps from Bruna &amp; Chapman 2012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C69E30-4F76-7A4F-60A8-8158E86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C05CF-04DF-12F0-A225-02979C060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901701"/>
            <a:ext cx="5561027" cy="513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898DF-3A00-0CE6-5AC4-72E2F25EE790}"/>
              </a:ext>
            </a:extLst>
          </p:cNvPr>
          <p:cNvSpPr txBox="1"/>
          <p:nvPr/>
        </p:nvSpPr>
        <p:spPr>
          <a:xfrm>
            <a:off x="723361" y="4276352"/>
            <a:ext cx="518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de-DE" sz="18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en-US" sz="1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/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200" dirty="0">
                    <a:solidFill>
                      <a:schemeClr val="accent1"/>
                    </a:solidFill>
                  </a:rPr>
                  <a:t>Initial </a:t>
                </a:r>
                <a:r>
                  <a:rPr lang="de-DE" sz="2200" dirty="0" err="1">
                    <a:solidFill>
                      <a:schemeClr val="accent1"/>
                    </a:solidFill>
                  </a:rPr>
                  <a:t>condition</a:t>
                </a:r>
                <a:r>
                  <a:rPr lang="de-DE" sz="22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de-DE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0.09</m:t>
                            </m:r>
                          </m:e>
                          <m:sup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22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cells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2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Point particle model with pure Brownian motion and no interaction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Hard sphere model with Brownian motion and cell reflections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All plots are at time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blipFill>
                <a:blip r:embed="rId3"/>
                <a:stretch>
                  <a:fillRect l="-1316" t="-1584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30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38D0-5EF9-C9A1-2C51-FC5DAC0D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74816"/>
                <a:ext cx="7192329" cy="3776692"/>
              </a:xfrm>
            </p:spPr>
            <p:txBody>
              <a:bodyPr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Cell system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𝑁𝑐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 cells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cell has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𝑁𝑣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>
                    <a:latin typeface="Cambria Math" panose="02040503050406030204" pitchFamily="18" charset="0"/>
                  </a:rPr>
                  <a:t>and a desired shape given by the desired states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cell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, 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length of all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𝑁𝑣</m:t>
                        </m:r>
                      </m:sup>
                    </m:sSup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,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interior angles at all vertices</a:t>
                </a:r>
                <a:r>
                  <a:rPr lang="en-GB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𝑁𝑣</m:t>
                        </m:r>
                      </m:sup>
                    </m:sSup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74816"/>
                <a:ext cx="7192329" cy="3776692"/>
              </a:xfrm>
              <a:blipFill>
                <a:blip r:embed="rId2"/>
                <a:stretch>
                  <a:fillRect l="-23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9BD608-A6BA-9368-3783-30575C5D12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simulation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F22E0-444A-4C4A-09CE-1FA695C7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881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597F-18EE-A4C3-DAA4-74801BA3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115813-23DD-528F-0159-49BFC8D3E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Hard sphere model and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423941-A15C-280D-7A50-7698EB8F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4A39D-E7CE-BFAD-E931-63C12E033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3" y="1403498"/>
            <a:ext cx="4432569" cy="3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CF58A-EE76-7A23-7E68-5BC7D37CF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403498"/>
            <a:ext cx="4432570" cy="3639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602E3-52A1-E02C-F5DC-A9CEDCD0116E}"/>
              </a:ext>
            </a:extLst>
          </p:cNvPr>
          <p:cNvSpPr txBox="1"/>
          <p:nvPr/>
        </p:nvSpPr>
        <p:spPr>
          <a:xfrm>
            <a:off x="1092424" y="5251731"/>
            <a:ext cx="4151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</a:t>
            </a:r>
            <a:r>
              <a:rPr lang="de-DE" sz="2200" dirty="0" err="1">
                <a:solidFill>
                  <a:schemeClr val="accent1"/>
                </a:solidFill>
              </a:rPr>
              <a:t>sphere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from</a:t>
            </a:r>
            <a:r>
              <a:rPr lang="de-DE" sz="2200" dirty="0">
                <a:solidFill>
                  <a:schemeClr val="accent1"/>
                </a:solidFill>
              </a:rPr>
              <a:t> Bruna &amp; Chapman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CC032-29BD-C8CD-3F2D-F667535A88E5}"/>
              </a:ext>
            </a:extLst>
          </p:cNvPr>
          <p:cNvSpPr txBox="1"/>
          <p:nvPr/>
        </p:nvSpPr>
        <p:spPr>
          <a:xfrm>
            <a:off x="6236679" y="5263191"/>
            <a:ext cx="415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35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7D53-C4BE-A498-A6D3-2F3E8AE1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48D05-EA90-F6E2-FC9B-A36EA845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3. Analysis of DF dynamics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F603ED-E30F-1590-6638-00A40A66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9E40B-24BB-D9C2-DDB5-ED51A384DD08}"/>
              </a:ext>
            </a:extLst>
          </p:cNvPr>
          <p:cNvSpPr txBox="1"/>
          <p:nvPr/>
        </p:nvSpPr>
        <p:spPr>
          <a:xfrm>
            <a:off x="704007" y="1767006"/>
            <a:ext cx="52921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Compare diffusion behaviour of hard, mid and soft DF model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Shape deformation analysis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Hard mean field PDE</a:t>
            </a:r>
          </a:p>
          <a:p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B0EDC-B747-A73C-DD9D-906F24B16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3" y="1232890"/>
            <a:ext cx="4376414" cy="3858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455DB-AAB0-1BBC-2268-9D56DE8AE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48" y="1035780"/>
            <a:ext cx="669406" cy="3917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AA1FB3-2C5F-6186-23A5-E4A5439A6CC4}"/>
              </a:ext>
            </a:extLst>
          </p:cNvPr>
          <p:cNvSpPr txBox="1"/>
          <p:nvPr/>
        </p:nvSpPr>
        <p:spPr>
          <a:xfrm>
            <a:off x="6659745" y="5172229"/>
            <a:ext cx="520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Initial </a:t>
            </a:r>
            <a:r>
              <a:rPr lang="de-DE" sz="2200" dirty="0" err="1"/>
              <a:t>condition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all DF </a:t>
            </a:r>
            <a:r>
              <a:rPr lang="de-DE" sz="2200" dirty="0" err="1"/>
              <a:t>models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501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7F9B-8F3E-4BA6-2045-9FA99D00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9FBCD-7152-C00B-C30D-9561BB454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Diffusion behaviour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B47819-7EC8-8ED7-4A47-E1D1883A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6EBA3-BDF3-C4B6-6F15-6676C6BAE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267367"/>
            <a:ext cx="3422911" cy="301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42C63-98B8-1B57-3C0A-8B6240A65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44" y="1267367"/>
            <a:ext cx="3422911" cy="3017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6CF1E-9B4D-6211-F173-C5790F05A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377" y="1267367"/>
            <a:ext cx="3422911" cy="30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27AFD-CEC4-69ED-0910-F85935259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3" y="4905007"/>
            <a:ext cx="8316652" cy="898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5B11B-FB8B-5FED-5B23-293227F0F769}"/>
              </a:ext>
            </a:extLst>
          </p:cNvPr>
          <p:cNvSpPr txBox="1"/>
          <p:nvPr/>
        </p:nvSpPr>
        <p:spPr>
          <a:xfrm>
            <a:off x="946768" y="4474120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26518-E14A-FBB9-A557-B44877C903C9}"/>
              </a:ext>
            </a:extLst>
          </p:cNvPr>
          <p:cNvSpPr txBox="1"/>
          <p:nvPr/>
        </p:nvSpPr>
        <p:spPr>
          <a:xfrm>
            <a:off x="4477592" y="4471996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Mid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0439B-406A-32EB-1D69-9137FE96E194}"/>
              </a:ext>
            </a:extLst>
          </p:cNvPr>
          <p:cNvSpPr txBox="1"/>
          <p:nvPr/>
        </p:nvSpPr>
        <p:spPr>
          <a:xfrm>
            <a:off x="8008418" y="4464909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Soft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38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77065-1425-3EFA-0DA5-E98FCF3E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47C680-F444-38D9-6ACB-A5A778176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Cross section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B1A976-9E9C-B09A-788A-E10AAE9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EAFFFC-B7E3-D36B-0DBD-E901E1D63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64" y="1176576"/>
            <a:ext cx="7409671" cy="4939781"/>
          </a:xfrm>
        </p:spPr>
      </p:pic>
    </p:spTree>
    <p:extLst>
      <p:ext uri="{BB962C8B-B14F-4D97-AF65-F5344CB8AC3E}">
        <p14:creationId xmlns:p14="http://schemas.microsoft.com/office/powerpoint/2010/main" val="865194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7256-839E-974E-74BF-372F4FA1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E7387-76EC-6EFB-4766-8E03FC3CE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0C0474-C447-5655-0240-2656D65B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Measure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deformation</a:t>
                </a:r>
                <a:r>
                  <a:rPr lang="de-DE" dirty="0"/>
                  <a:t>: </a:t>
                </a:r>
                <a:r>
                  <a:rPr lang="de-DE" dirty="0" err="1"/>
                  <a:t>asphericity</a:t>
                </a:r>
                <a:r>
                  <a:rPr lang="de-DE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DF cell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we use its perimeter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its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, to compute its </a:t>
                </a:r>
                <a:r>
                  <a:rPr lang="en-US" dirty="0" err="1"/>
                  <a:t>asphericity</a:t>
                </a:r>
                <a:r>
                  <a:rPr lang="en-US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de-DE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circle is the geometrical figure with the maximum </a:t>
                </a:r>
                <a:r>
                  <a:rPr lang="en-US" dirty="0" err="1"/>
                  <a:t>asphericity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all DF cells,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 r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90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0FE2-1069-5C13-5CB9-86F20799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F282D9-43B8-C4DC-CA79-555911A9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BC215-FF53-7EEC-2249-6EAB930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2E6743-5AFB-E8AF-791F-23B5E659AC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2" y="1852434"/>
            <a:ext cx="11344096" cy="2921865"/>
          </a:xfrm>
        </p:spPr>
      </p:pic>
    </p:spTree>
    <p:extLst>
      <p:ext uri="{BB962C8B-B14F-4D97-AF65-F5344CB8AC3E}">
        <p14:creationId xmlns:p14="http://schemas.microsoft.com/office/powerpoint/2010/main" val="1204700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8ACE-E201-D3DD-6CA1-937914DB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001E92-BCFA-8864-27F7-993D9936B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F2B629-7272-ACB9-D1B1-15EC94B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603279-97DA-0B2F-CB6B-D8B2042C7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0" y="1080425"/>
            <a:ext cx="5617839" cy="4993635"/>
          </a:xfrm>
        </p:spPr>
      </p:pic>
    </p:spTree>
    <p:extLst>
      <p:ext uri="{BB962C8B-B14F-4D97-AF65-F5344CB8AC3E}">
        <p14:creationId xmlns:p14="http://schemas.microsoft.com/office/powerpoint/2010/main" val="35789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C9A-575D-9F11-3495-94507A20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Cell dynamics are defined vertex wise via the SDE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  <a:blipFill>
                <a:blip r:embed="rId2"/>
                <a:stretch>
                  <a:fillRect l="-1630" t="-13636" b="-16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1AFFA7-AD8B-BC5B-2A50-5F065EEC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SDE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C901FE-3373-4A34-F762-BFC807E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25592-5A8A-DCFC-A0F0-A2371C481F76}"/>
              </a:ext>
            </a:extLst>
          </p:cNvPr>
          <p:cNvSpPr txBox="1"/>
          <p:nvPr/>
        </p:nvSpPr>
        <p:spPr>
          <a:xfrm>
            <a:off x="7258209" y="415709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Brownian motion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45DE1-37E4-4FB5-CDCE-81CB8FEA13B7}"/>
              </a:ext>
            </a:extLst>
          </p:cNvPr>
          <p:cNvSpPr txBox="1"/>
          <p:nvPr/>
        </p:nvSpPr>
        <p:spPr>
          <a:xfrm>
            <a:off x="3605688" y="415677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Deterministic part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71B9DC2D-3BD5-D9D1-9303-91ACE130E3D2}"/>
              </a:ext>
            </a:extLst>
          </p:cNvPr>
          <p:cNvSpPr/>
          <p:nvPr/>
        </p:nvSpPr>
        <p:spPr>
          <a:xfrm rot="5400000">
            <a:off x="5250652" y="2620936"/>
            <a:ext cx="422105" cy="2540751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7C6642DB-1421-246C-03EB-3126D199B1F1}"/>
              </a:ext>
            </a:extLst>
          </p:cNvPr>
          <p:cNvSpPr/>
          <p:nvPr/>
        </p:nvSpPr>
        <p:spPr>
          <a:xfrm rot="5400000">
            <a:off x="8537067" y="2599322"/>
            <a:ext cx="422105" cy="2583978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279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7286-718F-21D6-29CE-2FEBA0AF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45847" y="1917056"/>
                <a:ext cx="10472739" cy="66739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interaction</m:t>
                            </m:r>
                          </m:e>
                        </m:d>
                      </m:sup>
                    </m:sSubSup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45847" y="1917056"/>
                <a:ext cx="10472739" cy="667394"/>
              </a:xfrm>
              <a:blipFill>
                <a:blip r:embed="rId2"/>
                <a:stretch>
                  <a:fillRect t="-3636" b="-5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188E0-2D86-9DE5-8AE5-6BE7FC225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DD152-42CE-066E-FB20-E089669316B4}"/>
              </a:ext>
            </a:extLst>
          </p:cNvPr>
          <p:cNvSpPr txBox="1"/>
          <p:nvPr/>
        </p:nvSpPr>
        <p:spPr>
          <a:xfrm>
            <a:off x="933714" y="3259940"/>
            <a:ext cx="4840553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Conservation of cell shape by maintaining </a:t>
            </a:r>
            <a:r>
              <a:rPr lang="en-GB" sz="2400" b="1" dirty="0">
                <a:solidFill>
                  <a:schemeClr val="accent1"/>
                </a:solidFill>
              </a:rPr>
              <a:t>cell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area</a:t>
            </a:r>
            <a:r>
              <a:rPr lang="en-GB" sz="2400" dirty="0">
                <a:solidFill>
                  <a:schemeClr val="accent1"/>
                </a:solidFill>
              </a:rPr>
              <a:t>, </a:t>
            </a:r>
            <a:r>
              <a:rPr lang="en-GB" sz="2400" b="1" dirty="0">
                <a:solidFill>
                  <a:schemeClr val="accent1"/>
                </a:solidFill>
              </a:rPr>
              <a:t>edge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lengths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interior angles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2C6183-CC9A-5D12-B19E-0D1B2001EE0D}"/>
              </a:ext>
            </a:extLst>
          </p:cNvPr>
          <p:cNvSpPr txBox="1"/>
          <p:nvPr/>
        </p:nvSpPr>
        <p:spPr>
          <a:xfrm>
            <a:off x="5809455" y="3259940"/>
            <a:ext cx="458231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accent1"/>
                </a:solidFill>
              </a:rPr>
              <a:t>Resolvation</a:t>
            </a:r>
            <a:r>
              <a:rPr lang="en-GB" sz="2400" dirty="0">
                <a:solidFill>
                  <a:schemeClr val="accent1"/>
                </a:solidFill>
              </a:rPr>
              <a:t> of cell overlaps with </a:t>
            </a:r>
            <a:r>
              <a:rPr lang="en-GB" sz="2400" b="1" dirty="0">
                <a:solidFill>
                  <a:schemeClr val="accent1"/>
                </a:solidFill>
              </a:rPr>
              <a:t>shape deformations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transport of cells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BEFE0B8-A316-5A77-61A0-0CD83BB4E2C1}"/>
              </a:ext>
            </a:extLst>
          </p:cNvPr>
          <p:cNvSpPr/>
          <p:nvPr/>
        </p:nvSpPr>
        <p:spPr>
          <a:xfrm rot="5400000">
            <a:off x="3726321" y="1793754"/>
            <a:ext cx="422105" cy="2428990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3F51E6C-DCB0-E68B-B8ED-C945A4FB35BC}"/>
              </a:ext>
            </a:extLst>
          </p:cNvPr>
          <p:cNvSpPr/>
          <p:nvPr/>
        </p:nvSpPr>
        <p:spPr>
          <a:xfrm rot="5400000">
            <a:off x="7342295" y="1382037"/>
            <a:ext cx="422105" cy="3252423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73B274E-FDEB-4486-2322-D3FF52A4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17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of the dynamics is implemented as a gradient flow of a certain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each given 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/>
                  <a:t>, we apply the dynamic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num>
                      <m:den>
                        <m:r>
                          <a:rPr lang="en-GB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3000" dirty="0"/>
                  <a:t>,</a:t>
                </a:r>
              </a:p>
              <a:p>
                <a:r>
                  <a:rPr lang="en-GB" dirty="0"/>
                  <a:t>     with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This reduces the energy until it ideally reaches its minimum at zero</a:t>
                </a: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5376FE-412E-1925-331F-854C88252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F1F65D-D574-641F-0061-47056F50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385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FF78-AF79-D14E-8769-89BE4827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Regular hexagon with diameter of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=120°⋅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  <a:blipFill>
                <a:blip r:embed="rId2"/>
                <a:stretch>
                  <a:fillRect l="-3804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FF1D-2587-8593-20CE-8ECC3D5EE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Our desired state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0EED7C-0A3B-0556-02CE-962CF55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Grafik 4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A90C750D-B82F-7118-689A-620E0CBF3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6853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1960</Words>
  <Application>Microsoft Office PowerPoint</Application>
  <PresentationFormat>Widescreen</PresentationFormat>
  <Paragraphs>303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Cambria Math</vt:lpstr>
      <vt:lpstr>Calibri</vt:lpstr>
      <vt:lpstr>Arial</vt:lpstr>
      <vt:lpstr>Wingdings</vt:lpstr>
      <vt:lpstr>Open Sans</vt:lpstr>
      <vt:lpstr>Symbol</vt:lpstr>
      <vt:lpstr>TUD_2018_16zu9</vt:lpstr>
      <vt:lpstr>Derivation and study of a non-confluent model  for deformable cells</vt:lpstr>
      <vt:lpstr>Table of contents</vt:lpstr>
      <vt:lpstr>List of needed figures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2. Validation of hard DF model </vt:lpstr>
      <vt:lpstr>2. Validation of hard DF model </vt:lpstr>
      <vt:lpstr>2. Validation of hard DF model 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Tim Vogel</cp:lastModifiedBy>
  <cp:revision>39</cp:revision>
  <dcterms:created xsi:type="dcterms:W3CDTF">2021-12-16T17:30:27Z</dcterms:created>
  <dcterms:modified xsi:type="dcterms:W3CDTF">2026-01-07T13:54:32Z</dcterms:modified>
</cp:coreProperties>
</file>